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ink/ink1.xml" ContentType="application/inkml+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9"/>
  </p:notesMasterIdLst>
  <p:sldIdLst>
    <p:sldId id="256" r:id="rId2"/>
    <p:sldId id="257" r:id="rId3"/>
    <p:sldId id="263" r:id="rId4"/>
    <p:sldId id="258" r:id="rId5"/>
    <p:sldId id="260" r:id="rId6"/>
    <p:sldId id="259" r:id="rId7"/>
    <p:sldId id="261"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FRANCESCO IANNACCONE" initials="FI" lastIdx="1" clrIdx="0">
    <p:extLst>
      <p:ext uri="{19B8F6BF-5375-455C-9EA6-DF929625EA0E}">
        <p15:presenceInfo xmlns:p15="http://schemas.microsoft.com/office/powerpoint/2012/main" userId="FRANCESCO IANNACCONE"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C34306C-CD6C-4FFE-B8DD-1A20855FF6EF}" v="268" dt="2021-10-27T13:41:49.501"/>
    <p1510:client id="{64402F90-2065-8960-56FB-24342AED3E56}" v="70" dt="2021-10-27T13:53:51.910"/>
    <p1510:client id="{87A52B73-521D-448A-A77B-C2F95FEDEE12}" v="233" dt="2021-10-27T13:47:58.499"/>
    <p1510:client id="{87E9DE5E-CDB6-46EF-A302-B4D0A6BDC4C8}" v="112" dt="2021-10-27T08:43:48.417"/>
    <p1510:client id="{B9896276-382C-4C56-9EA4-B63460D95D0D}" v="672" dt="2021-10-27T13:54:57.5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103" autoAdjust="0"/>
    <p:restoredTop sz="94660"/>
  </p:normalViewPr>
  <p:slideViewPr>
    <p:cSldViewPr snapToGrid="0">
      <p:cViewPr varScale="1">
        <p:scale>
          <a:sx n="72" d="100"/>
          <a:sy n="72" d="100"/>
        </p:scale>
        <p:origin x="408" y="5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5" Type="http://schemas.microsoft.com/office/2015/10/relationships/revisionInfo" Target="revisionInfo.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tableStyles" Target="tableStyles.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1-10-27T13:54:17.928"/>
    </inkml:context>
    <inkml:brush xml:id="br0">
      <inkml:brushProperty name="width" value="0.025" units="cm"/>
      <inkml:brushProperty name="height" value="0.025" units="cm"/>
    </inkml:brush>
  </inkml:definitions>
  <inkml:trace contextRef="#ctx0" brushRef="#br0">0 1 3423 0 0,'28'20'304'0'0,"-10"-9"-240"0"0,-2-1-64 0 0,-4-4 280 0 0</inkml:trace>
</inkml:ink>
</file>

<file path=ppt/media/image1.jpeg>
</file>

<file path=ppt/media/image10.png>
</file>

<file path=ppt/media/image2.png>
</file>

<file path=ppt/media/image3.png>
</file>

<file path=ppt/media/image4.png>
</file>

<file path=ppt/media/image5.png>
</file>

<file path=ppt/media/image6.jpeg>
</file>

<file path=ppt/media/image7.jpeg>
</file>

<file path=ppt/media/image8.jpeg>
</file>

<file path=ppt/media/image9.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egnaposto intestazione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it-IT" dirty="0"/>
          </a:p>
        </p:txBody>
      </p:sp>
      <p:sp>
        <p:nvSpPr>
          <p:cNvPr id="3" name="Segnaposto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8D2038B-AA49-4E30-9B3F-C0B7E71EC7E5}" type="datetimeFigureOut">
              <a:rPr lang="it-IT" smtClean="0"/>
              <a:t>28/10/2021</a:t>
            </a:fld>
            <a:endParaRPr lang="it-IT" dirty="0"/>
          </a:p>
        </p:txBody>
      </p:sp>
      <p:sp>
        <p:nvSpPr>
          <p:cNvPr id="4" name="Segnaposto immagin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it-IT" dirty="0"/>
          </a:p>
        </p:txBody>
      </p:sp>
      <p:sp>
        <p:nvSpPr>
          <p:cNvPr id="5" name="Segnaposto note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it-IT"/>
              <a:t>Fare clic per modificare gli stili del testo dello schema</a:t>
            </a:r>
          </a:p>
          <a:p>
            <a:pPr lvl="1"/>
            <a:r>
              <a:rPr lang="it-IT"/>
              <a:t>Secondo livello</a:t>
            </a:r>
          </a:p>
          <a:p>
            <a:pPr lvl="2"/>
            <a:r>
              <a:rPr lang="it-IT"/>
              <a:t>Terzo livello</a:t>
            </a:r>
          </a:p>
          <a:p>
            <a:pPr lvl="3"/>
            <a:r>
              <a:rPr lang="it-IT"/>
              <a:t>Quarto livello</a:t>
            </a:r>
          </a:p>
          <a:p>
            <a:pPr lvl="4"/>
            <a:r>
              <a:rPr lang="it-IT"/>
              <a:t>Quinto livello</a:t>
            </a:r>
          </a:p>
        </p:txBody>
      </p:sp>
      <p:sp>
        <p:nvSpPr>
          <p:cNvPr id="6" name="Segnaposto piè di pa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it-IT" dirty="0"/>
          </a:p>
        </p:txBody>
      </p:sp>
      <p:sp>
        <p:nvSpPr>
          <p:cNvPr id="7" name="Segnaposto numero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89B1E47-E0E8-4888-B03D-3AA368E68948}" type="slidenum">
              <a:rPr lang="it-IT" smtClean="0"/>
              <a:t>‹N›</a:t>
            </a:fld>
            <a:endParaRPr lang="it-IT" dirty="0"/>
          </a:p>
        </p:txBody>
      </p:sp>
    </p:spTree>
    <p:extLst>
      <p:ext uri="{BB962C8B-B14F-4D97-AF65-F5344CB8AC3E}">
        <p14:creationId xmlns:p14="http://schemas.microsoft.com/office/powerpoint/2010/main" val="32365059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B89B1E47-E0E8-4888-B03D-3AA368E68948}" type="slidenum">
              <a:rPr lang="it-IT" smtClean="0"/>
              <a:t>5</a:t>
            </a:fld>
            <a:endParaRPr lang="it-IT" dirty="0"/>
          </a:p>
        </p:txBody>
      </p:sp>
    </p:spTree>
    <p:extLst>
      <p:ext uri="{BB962C8B-B14F-4D97-AF65-F5344CB8AC3E}">
        <p14:creationId xmlns:p14="http://schemas.microsoft.com/office/powerpoint/2010/main" val="39389683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p:sp>
      <p:sp>
        <p:nvSpPr>
          <p:cNvPr id="3" name="Segnaposto note 2"/>
          <p:cNvSpPr>
            <a:spLocks noGrp="1"/>
          </p:cNvSpPr>
          <p:nvPr>
            <p:ph type="body" idx="1"/>
          </p:nvPr>
        </p:nvSpPr>
        <p:spPr/>
        <p:txBody>
          <a:bodyPr/>
          <a:lstStyle/>
          <a:p>
            <a:endParaRPr lang="it-IT" dirty="0"/>
          </a:p>
        </p:txBody>
      </p:sp>
      <p:sp>
        <p:nvSpPr>
          <p:cNvPr id="4" name="Segnaposto numero diapositiva 3"/>
          <p:cNvSpPr>
            <a:spLocks noGrp="1"/>
          </p:cNvSpPr>
          <p:nvPr>
            <p:ph type="sldNum" sz="quarter" idx="5"/>
          </p:nvPr>
        </p:nvSpPr>
        <p:spPr/>
        <p:txBody>
          <a:bodyPr/>
          <a:lstStyle/>
          <a:p>
            <a:fld id="{B89B1E47-E0E8-4888-B03D-3AA368E68948}" type="slidenum">
              <a:rPr lang="it-IT" smtClean="0"/>
              <a:t>6</a:t>
            </a:fld>
            <a:endParaRPr lang="it-IT" dirty="0"/>
          </a:p>
        </p:txBody>
      </p:sp>
    </p:spTree>
    <p:extLst>
      <p:ext uri="{BB962C8B-B14F-4D97-AF65-F5344CB8AC3E}">
        <p14:creationId xmlns:p14="http://schemas.microsoft.com/office/powerpoint/2010/main" val="35246948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10/28/2021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30EA680-D336-4FF7-8B7A-9848BB0A1C32}" type="slidenum">
              <a:rPr lang="en-US" smtClean="0"/>
              <a:t>‹N›</a:t>
            </a:fld>
            <a:endParaRPr lang="en-US" dirty="0"/>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6CE7D5-CF57-46EF-B807-FDD0502418D4}" type="datetimeFigureOut">
              <a:rPr lang="en-US" smtClean="0"/>
              <a:t>10/28/2021</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30EA680-D336-4FF7-8B7A-9848BB0A1C32}" type="slidenum">
              <a:rPr lang="en-US" smtClean="0"/>
              <a:t>‹N›</a:t>
            </a:fld>
            <a:endParaRPr lang="en-US" dirty="0"/>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2.pn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BGRectangle">
            <a:extLst>
              <a:ext uri="{FF2B5EF4-FFF2-40B4-BE49-F238E27FC236}">
                <a16:creationId xmlns:a16="http://schemas.microsoft.com/office/drawing/2014/main" id="{F1611BA9-268A-49A6-84F8-FC91536686E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E20EB187-900F-4AF5-813B-101456D9FD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descr="Electronic circuit board">
            <a:extLst>
              <a:ext uri="{FF2B5EF4-FFF2-40B4-BE49-F238E27FC236}">
                <a16:creationId xmlns:a16="http://schemas.microsoft.com/office/drawing/2014/main" id="{405FDD3F-7287-403B-BBE5-B9D4867DFB0D}"/>
              </a:ext>
            </a:extLst>
          </p:cNvPr>
          <p:cNvPicPr>
            <a:picLocks noChangeAspect="1"/>
          </p:cNvPicPr>
          <p:nvPr/>
        </p:nvPicPr>
        <p:blipFill rotWithShape="1">
          <a:blip r:embed="rId2">
            <a:alphaModFix amt="50000"/>
          </a:blip>
          <a:srcRect t="15730"/>
          <a:stretch/>
        </p:blipFill>
        <p:spPr>
          <a:xfrm>
            <a:off x="20" y="1"/>
            <a:ext cx="12191980" cy="6857999"/>
          </a:xfrm>
          <a:prstGeom prst="rect">
            <a:avLst/>
          </a:prstGeom>
        </p:spPr>
      </p:pic>
      <p:sp>
        <p:nvSpPr>
          <p:cNvPr id="2" name="Title 1"/>
          <p:cNvSpPr>
            <a:spLocks noGrp="1"/>
          </p:cNvSpPr>
          <p:nvPr>
            <p:ph type="ctrTitle"/>
          </p:nvPr>
        </p:nvSpPr>
        <p:spPr>
          <a:xfrm>
            <a:off x="4387349" y="1200152"/>
            <a:ext cx="6897171" cy="4457696"/>
          </a:xfrm>
        </p:spPr>
        <p:txBody>
          <a:bodyPr anchor="ctr">
            <a:normAutofit/>
          </a:bodyPr>
          <a:lstStyle/>
          <a:p>
            <a:pPr algn="l"/>
            <a:r>
              <a:rPr lang="en-US" sz="8000" b="1" dirty="0">
                <a:solidFill>
                  <a:srgbClr val="FFFFFF"/>
                </a:solidFill>
                <a:cs typeface="Calibri Light"/>
              </a:rPr>
              <a:t>Encoder BCD</a:t>
            </a:r>
            <a:endParaRPr lang="en-US" sz="8000" b="1" dirty="0">
              <a:solidFill>
                <a:srgbClr val="FFFFFF"/>
              </a:solidFill>
            </a:endParaRPr>
          </a:p>
        </p:txBody>
      </p:sp>
      <p:sp>
        <p:nvSpPr>
          <p:cNvPr id="3" name="Subtitle 2"/>
          <p:cNvSpPr>
            <a:spLocks noGrp="1"/>
          </p:cNvSpPr>
          <p:nvPr>
            <p:ph type="subTitle" idx="1"/>
          </p:nvPr>
        </p:nvSpPr>
        <p:spPr>
          <a:xfrm>
            <a:off x="849963" y="1200152"/>
            <a:ext cx="2816535" cy="4457696"/>
          </a:xfrm>
        </p:spPr>
        <p:txBody>
          <a:bodyPr vert="horz" lIns="91440" tIns="45720" rIns="91440" bIns="45720" rtlCol="0" anchor="ctr">
            <a:normAutofit/>
          </a:bodyPr>
          <a:lstStyle/>
          <a:p>
            <a:r>
              <a:rPr lang="en-US" sz="2800" b="1" dirty="0">
                <a:solidFill>
                  <a:srgbClr val="FFFFFF"/>
                </a:solidFill>
                <a:latin typeface="Amasis MT Pro Medium"/>
                <a:cs typeface="Calibri"/>
              </a:rPr>
              <a:t>Traccia</a:t>
            </a:r>
          </a:p>
          <a:p>
            <a:pPr algn="r"/>
            <a:r>
              <a:rPr lang="it-IT" sz="1400" b="0" i="0" dirty="0">
                <a:solidFill>
                  <a:srgbClr val="FFFFFF"/>
                </a:solidFill>
                <a:effectLst/>
                <a:latin typeface="Amasis MT Pro Medium"/>
              </a:rPr>
              <a:t>Progettare, implementare in VHDL e testare mediante simulazione una rete che, data in ingresso una stringa binaria X di 10 bit X9 X8 X7 X6 X5 X4 X3 X2 X1 X0 che corrisponde alla rappresentazione decodificata di una cifra decimale (cioè, una rappresentazione in cui ogni stringa contiene un solo bit alto), fornisce in uscita la rappresentazione Y della cifra mediante codifica Binary-Coded Decimal (BCD).  </a:t>
            </a:r>
            <a:endParaRPr lang="en-US" sz="1400" dirty="0">
              <a:solidFill>
                <a:srgbClr val="FFFFFF"/>
              </a:solidFill>
              <a:latin typeface="Amasis MT Pro Medium"/>
              <a:cs typeface="Calibri"/>
            </a:endParaRPr>
          </a:p>
        </p:txBody>
      </p:sp>
      <p:sp>
        <p:nvSpPr>
          <p:cNvPr id="14" name="!!Line">
            <a:extLst>
              <a:ext uri="{FF2B5EF4-FFF2-40B4-BE49-F238E27FC236}">
                <a16:creationId xmlns:a16="http://schemas.microsoft.com/office/drawing/2014/main" id="{1825D5AF-D278-4D9A-A4F5-A1A1D35076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059936" y="2286000"/>
            <a:ext cx="27432" cy="2286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88" name="Rectangle 124">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rgbClr val="3F3F3F"/>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708B4309-BDFB-4975-821A-C3FB83F7CC95}"/>
              </a:ext>
            </a:extLst>
          </p:cNvPr>
          <p:cNvSpPr>
            <a:spLocks noGrp="1"/>
          </p:cNvSpPr>
          <p:nvPr>
            <p:ph type="title"/>
          </p:nvPr>
        </p:nvSpPr>
        <p:spPr>
          <a:xfrm>
            <a:off x="643468" y="623392"/>
            <a:ext cx="3363974" cy="1607060"/>
          </a:xfrm>
          <a:noFill/>
          <a:ln w="19050">
            <a:solidFill>
              <a:schemeClr val="tx1"/>
            </a:solidFill>
          </a:ln>
        </p:spPr>
        <p:txBody>
          <a:bodyPr wrap="square" anchor="ctr">
            <a:normAutofit/>
          </a:bodyPr>
          <a:lstStyle/>
          <a:p>
            <a:pPr algn="ctr"/>
            <a:r>
              <a:rPr lang="en-US" sz="2800" dirty="0">
                <a:latin typeface="Amasis MT Pro Medium"/>
                <a:cs typeface="Calibri Light"/>
              </a:rPr>
              <a:t>Schema sintetico</a:t>
            </a:r>
            <a:endParaRPr lang="en-US" sz="2800" dirty="0">
              <a:latin typeface="Amasis MT Pro Medium"/>
            </a:endParaRPr>
          </a:p>
        </p:txBody>
      </p:sp>
      <p:sp>
        <p:nvSpPr>
          <p:cNvPr id="175" name="Content Placeholder 8">
            <a:extLst>
              <a:ext uri="{FF2B5EF4-FFF2-40B4-BE49-F238E27FC236}">
                <a16:creationId xmlns:a16="http://schemas.microsoft.com/office/drawing/2014/main" id="{62C18964-E941-4D0E-AF2D-0E8DE02C5A14}"/>
              </a:ext>
            </a:extLst>
          </p:cNvPr>
          <p:cNvSpPr>
            <a:spLocks noGrp="1"/>
          </p:cNvSpPr>
          <p:nvPr>
            <p:ph idx="1"/>
          </p:nvPr>
        </p:nvSpPr>
        <p:spPr>
          <a:xfrm>
            <a:off x="643468" y="2638043"/>
            <a:ext cx="3363974" cy="3415623"/>
          </a:xfrm>
        </p:spPr>
        <p:txBody>
          <a:bodyPr vert="horz" lIns="91440" tIns="45720" rIns="91440" bIns="45720" rtlCol="0">
            <a:normAutofit/>
          </a:bodyPr>
          <a:lstStyle/>
          <a:p>
            <a:r>
              <a:rPr lang="en-US" sz="2000" dirty="0">
                <a:latin typeface="Amasis MT Pro Medium"/>
              </a:rPr>
              <a:t>Modello strutturale della macchina</a:t>
            </a:r>
          </a:p>
          <a:p>
            <a:endParaRPr lang="en-US" sz="2000" dirty="0">
              <a:latin typeface="Amasis MT Pro Medium"/>
            </a:endParaRPr>
          </a:p>
          <a:p>
            <a:pPr marL="0" indent="0">
              <a:buNone/>
            </a:pPr>
            <a:r>
              <a:rPr lang="en-US" sz="2000" dirty="0">
                <a:latin typeface="Amasis MT Pro Medium"/>
              </a:rPr>
              <a:t>Il Sistema è composto da due parti:</a:t>
            </a:r>
          </a:p>
          <a:p>
            <a:r>
              <a:rPr lang="en-US" sz="2000" dirty="0">
                <a:latin typeface="Amasis MT Pro Medium"/>
              </a:rPr>
              <a:t>Arbitro di priorità</a:t>
            </a:r>
          </a:p>
          <a:p>
            <a:r>
              <a:rPr lang="en-US" sz="2000" dirty="0">
                <a:latin typeface="Amasis MT Pro Medium"/>
              </a:rPr>
              <a:t>Encoder</a:t>
            </a:r>
          </a:p>
        </p:txBody>
      </p:sp>
      <p:pic>
        <p:nvPicPr>
          <p:cNvPr id="5" name="Segnaposto contenuto 4">
            <a:extLst>
              <a:ext uri="{FF2B5EF4-FFF2-40B4-BE49-F238E27FC236}">
                <a16:creationId xmlns:a16="http://schemas.microsoft.com/office/drawing/2014/main" id="{CAC1622E-E182-4980-9B5F-87F4CCB0D446}"/>
              </a:ext>
            </a:extLst>
          </p:cNvPr>
          <p:cNvPicPr>
            <a:picLocks noChangeAspect="1"/>
          </p:cNvPicPr>
          <p:nvPr/>
        </p:nvPicPr>
        <p:blipFill rotWithShape="1">
          <a:blip r:embed="rId2">
            <a:extLst>
              <a:ext uri="{28A0092B-C50C-407E-A947-70E740481C1C}">
                <a14:useLocalDpi xmlns:a14="http://schemas.microsoft.com/office/drawing/2010/main" val="0"/>
              </a:ext>
            </a:extLst>
          </a:blip>
          <a:srcRect l="-1911" t="-4629" r="-1571" b="-3216"/>
          <a:stretch/>
        </p:blipFill>
        <p:spPr>
          <a:xfrm>
            <a:off x="4968910" y="660679"/>
            <a:ext cx="7036657" cy="5536641"/>
          </a:xfrm>
          <a:prstGeom prst="rect">
            <a:avLst/>
          </a:prstGeom>
        </p:spPr>
      </p:pic>
      <mc:AlternateContent xmlns:mc="http://schemas.openxmlformats.org/markup-compatibility/2006" xmlns:p14="http://schemas.microsoft.com/office/powerpoint/2010/main">
        <mc:Choice Requires="p14">
          <p:contentPart p14:bwMode="auto" r:id="rId3">
            <p14:nvContentPartPr>
              <p14:cNvPr id="3" name="Input penna 2">
                <a:extLst>
                  <a:ext uri="{FF2B5EF4-FFF2-40B4-BE49-F238E27FC236}">
                    <a16:creationId xmlns:a16="http://schemas.microsoft.com/office/drawing/2014/main" id="{DFE2909C-0BDB-49FE-8905-A98189B4A20E}"/>
                  </a:ext>
                </a:extLst>
              </p14:cNvPr>
              <p14:cNvContentPartPr/>
              <p14:nvPr/>
            </p14:nvContentPartPr>
            <p14:xfrm>
              <a:off x="8081082" y="2872693"/>
              <a:ext cx="26640" cy="17280"/>
            </p14:xfrm>
          </p:contentPart>
        </mc:Choice>
        <mc:Fallback xmlns="">
          <p:pic>
            <p:nvPicPr>
              <p:cNvPr id="3" name="Input penna 2">
                <a:extLst>
                  <a:ext uri="{FF2B5EF4-FFF2-40B4-BE49-F238E27FC236}">
                    <a16:creationId xmlns:a16="http://schemas.microsoft.com/office/drawing/2014/main" id="{DFE2909C-0BDB-49FE-8905-A98189B4A20E}"/>
                  </a:ext>
                </a:extLst>
              </p:cNvPr>
              <p:cNvPicPr/>
              <p:nvPr/>
            </p:nvPicPr>
            <p:blipFill>
              <a:blip r:embed="rId4"/>
              <a:stretch>
                <a:fillRect/>
              </a:stretch>
            </p:blipFill>
            <p:spPr>
              <a:xfrm>
                <a:off x="8076820" y="2868373"/>
                <a:ext cx="35165" cy="25920"/>
              </a:xfrm>
              <a:prstGeom prst="rect">
                <a:avLst/>
              </a:prstGeom>
            </p:spPr>
          </p:pic>
        </mc:Fallback>
      </mc:AlternateContent>
    </p:spTree>
    <p:extLst>
      <p:ext uri="{BB962C8B-B14F-4D97-AF65-F5344CB8AC3E}">
        <p14:creationId xmlns:p14="http://schemas.microsoft.com/office/powerpoint/2010/main" val="1082797706"/>
      </p:ext>
    </p:extLst>
  </p:cSld>
  <p:clrMapOvr>
    <a:overrideClrMapping bg1="dk1" tx1="lt1" bg2="dk2" tx2="lt2" accent1="accent1" accent2="accent2" accent3="accent3" accent4="accent4" accent5="accent5" accent6="accent6" hlink="hlink" folHlink="folHlink"/>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14">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840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7E9F224-9B6F-4E03-BCC3-3B260E75DCE1}"/>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dirty="0">
                <a:solidFill>
                  <a:srgbClr val="FFFFFF"/>
                </a:solidFill>
                <a:latin typeface="Amasis MT Pro Medium"/>
              </a:rPr>
              <a:t>Codice</a:t>
            </a:r>
          </a:p>
        </p:txBody>
      </p:sp>
      <p:sp>
        <p:nvSpPr>
          <p:cNvPr id="7" name="TextBox 6">
            <a:extLst>
              <a:ext uri="{FF2B5EF4-FFF2-40B4-BE49-F238E27FC236}">
                <a16:creationId xmlns:a16="http://schemas.microsoft.com/office/drawing/2014/main" id="{169B692F-CA02-453B-9B51-123FA446396D}"/>
              </a:ext>
            </a:extLst>
          </p:cNvPr>
          <p:cNvSpPr txBox="1"/>
          <p:nvPr/>
        </p:nvSpPr>
        <p:spPr>
          <a:xfrm>
            <a:off x="2801587" y="5805211"/>
            <a:ext cx="7188199" cy="129209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endParaRPr lang="en-US" dirty="0">
              <a:cs typeface="Calibri"/>
            </a:endParaRPr>
          </a:p>
        </p:txBody>
      </p:sp>
      <p:sp>
        <p:nvSpPr>
          <p:cNvPr id="10" name="TextBox 9">
            <a:extLst>
              <a:ext uri="{FF2B5EF4-FFF2-40B4-BE49-F238E27FC236}">
                <a16:creationId xmlns:a16="http://schemas.microsoft.com/office/drawing/2014/main" id="{C4AE8A72-B1F8-4403-B8C8-818D0BB8920D}"/>
              </a:ext>
            </a:extLst>
          </p:cNvPr>
          <p:cNvSpPr txBox="1"/>
          <p:nvPr/>
        </p:nvSpPr>
        <p:spPr>
          <a:xfrm>
            <a:off x="8414410" y="597996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cs typeface="Calibri"/>
            </a:endParaRPr>
          </a:p>
        </p:txBody>
      </p:sp>
      <p:pic>
        <p:nvPicPr>
          <p:cNvPr id="6" name="Picture 8" descr="Table&#10;&#10;Description automatically generated">
            <a:extLst>
              <a:ext uri="{FF2B5EF4-FFF2-40B4-BE49-F238E27FC236}">
                <a16:creationId xmlns:a16="http://schemas.microsoft.com/office/drawing/2014/main" id="{E1416B86-AB8A-4090-A4A3-7B18A05B4985}"/>
              </a:ext>
            </a:extLst>
          </p:cNvPr>
          <p:cNvPicPr>
            <a:picLocks noChangeAspect="1"/>
          </p:cNvPicPr>
          <p:nvPr/>
        </p:nvPicPr>
        <p:blipFill>
          <a:blip r:embed="rId2"/>
          <a:stretch>
            <a:fillRect/>
          </a:stretch>
        </p:blipFill>
        <p:spPr>
          <a:xfrm>
            <a:off x="3596245" y="656525"/>
            <a:ext cx="4138550" cy="5257963"/>
          </a:xfrm>
          <a:prstGeom prst="rect">
            <a:avLst/>
          </a:prstGeom>
        </p:spPr>
      </p:pic>
      <p:pic>
        <p:nvPicPr>
          <p:cNvPr id="8" name="Picture 7" descr="Table&#10;&#10;Description automatically generated">
            <a:extLst>
              <a:ext uri="{FF2B5EF4-FFF2-40B4-BE49-F238E27FC236}">
                <a16:creationId xmlns:a16="http://schemas.microsoft.com/office/drawing/2014/main" id="{73E5714B-24FD-400C-B82B-D03C2742C16D}"/>
              </a:ext>
            </a:extLst>
          </p:cNvPr>
          <p:cNvPicPr>
            <a:picLocks noChangeAspect="1"/>
          </p:cNvPicPr>
          <p:nvPr/>
        </p:nvPicPr>
        <p:blipFill rotWithShape="1">
          <a:blip r:embed="rId3"/>
          <a:srcRect l="1542" r="-220" b="198"/>
          <a:stretch/>
        </p:blipFill>
        <p:spPr>
          <a:xfrm>
            <a:off x="7703127" y="659836"/>
            <a:ext cx="4435411" cy="4994053"/>
          </a:xfrm>
          <a:prstGeom prst="rect">
            <a:avLst/>
          </a:prstGeom>
        </p:spPr>
      </p:pic>
      <p:sp>
        <p:nvSpPr>
          <p:cNvPr id="12" name="TextBox 11">
            <a:extLst>
              <a:ext uri="{FF2B5EF4-FFF2-40B4-BE49-F238E27FC236}">
                <a16:creationId xmlns:a16="http://schemas.microsoft.com/office/drawing/2014/main" id="{980A5721-92FE-4D51-B0DA-27F055BD4887}"/>
              </a:ext>
            </a:extLst>
          </p:cNvPr>
          <p:cNvSpPr txBox="1"/>
          <p:nvPr/>
        </p:nvSpPr>
        <p:spPr>
          <a:xfrm>
            <a:off x="3596244" y="182088"/>
            <a:ext cx="2396837" cy="369332"/>
          </a:xfrm>
          <a:prstGeom prst="rect">
            <a:avLst/>
          </a:prstGeom>
          <a:noFill/>
          <a:ln>
            <a:solidFill>
              <a:schemeClr val="bg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r>
              <a:rPr lang="en-US" dirty="0">
                <a:latin typeface="Amasis MT Pro Medium"/>
              </a:rPr>
              <a:t>Arbiter.vhd</a:t>
            </a:r>
          </a:p>
        </p:txBody>
      </p:sp>
      <p:sp>
        <p:nvSpPr>
          <p:cNvPr id="14" name="TextBox 13">
            <a:extLst>
              <a:ext uri="{FF2B5EF4-FFF2-40B4-BE49-F238E27FC236}">
                <a16:creationId xmlns:a16="http://schemas.microsoft.com/office/drawing/2014/main" id="{CAE4B606-9348-4012-8B94-5244C8C33B28}"/>
              </a:ext>
            </a:extLst>
          </p:cNvPr>
          <p:cNvSpPr txBox="1"/>
          <p:nvPr/>
        </p:nvSpPr>
        <p:spPr>
          <a:xfrm>
            <a:off x="7604166" y="18208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lgn="l">
              <a:buFont typeface="Arial"/>
              <a:buChar char="•"/>
            </a:pPr>
            <a:r>
              <a:rPr lang="en-US" dirty="0">
                <a:latin typeface="Amasis MT Pro Medium"/>
              </a:rPr>
              <a:t>Encoder.vhd</a:t>
            </a:r>
          </a:p>
        </p:txBody>
      </p:sp>
    </p:spTree>
    <p:extLst>
      <p:ext uri="{BB962C8B-B14F-4D97-AF65-F5344CB8AC3E}">
        <p14:creationId xmlns:p14="http://schemas.microsoft.com/office/powerpoint/2010/main" val="93827674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9" name="Rectangle 14">
            <a:extLst>
              <a:ext uri="{FF2B5EF4-FFF2-40B4-BE49-F238E27FC236}">
                <a16:creationId xmlns:a16="http://schemas.microsoft.com/office/drawing/2014/main" id="{42A5316D-ED2F-4F89-B4B4-8D9240B1A34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2013557" cy="6858000"/>
          </a:xfrm>
          <a:prstGeom prst="rect">
            <a:avLst/>
          </a:prstGeom>
          <a:solidFill>
            <a:srgbClr val="58405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2" name="Title 1">
            <a:extLst>
              <a:ext uri="{FF2B5EF4-FFF2-40B4-BE49-F238E27FC236}">
                <a16:creationId xmlns:a16="http://schemas.microsoft.com/office/drawing/2014/main" id="{57E9F224-9B6F-4E03-BCC3-3B260E75DCE1}"/>
              </a:ext>
            </a:extLst>
          </p:cNvPr>
          <p:cNvSpPr>
            <a:spLocks noGrp="1"/>
          </p:cNvSpPr>
          <p:nvPr>
            <p:ph type="title"/>
          </p:nvPr>
        </p:nvSpPr>
        <p:spPr>
          <a:xfrm>
            <a:off x="694510" y="1487272"/>
            <a:ext cx="2743200" cy="2743200"/>
          </a:xfrm>
          <a:prstGeom prst="ellipse">
            <a:avLst/>
          </a:prstGeom>
          <a:solidFill>
            <a:srgbClr val="262626"/>
          </a:solidFill>
          <a:ln w="174625" cmpd="thinThick">
            <a:solidFill>
              <a:srgbClr val="262626"/>
            </a:solidFill>
          </a:ln>
        </p:spPr>
        <p:txBody>
          <a:bodyPr vert="horz" lIns="91440" tIns="45720" rIns="91440" bIns="45720" rtlCol="0" anchor="ctr">
            <a:normAutofit/>
          </a:bodyPr>
          <a:lstStyle/>
          <a:p>
            <a:pPr algn="ctr"/>
            <a:r>
              <a:rPr lang="en-US" sz="2600" dirty="0">
                <a:solidFill>
                  <a:srgbClr val="FFFFFF"/>
                </a:solidFill>
                <a:latin typeface="Amasis MT Pro Medium"/>
              </a:rPr>
              <a:t>Codice</a:t>
            </a:r>
          </a:p>
        </p:txBody>
      </p:sp>
      <p:pic>
        <p:nvPicPr>
          <p:cNvPr id="4" name="Picture 4" descr="Text&#10;&#10;Description automatically generated">
            <a:extLst>
              <a:ext uri="{FF2B5EF4-FFF2-40B4-BE49-F238E27FC236}">
                <a16:creationId xmlns:a16="http://schemas.microsoft.com/office/drawing/2014/main" id="{F9F46974-CFC9-4F92-A490-1DD784AEB02F}"/>
              </a:ext>
            </a:extLst>
          </p:cNvPr>
          <p:cNvPicPr>
            <a:picLocks noChangeAspect="1"/>
          </p:cNvPicPr>
          <p:nvPr/>
        </p:nvPicPr>
        <p:blipFill>
          <a:blip r:embed="rId2"/>
          <a:stretch>
            <a:fillRect/>
          </a:stretch>
        </p:blipFill>
        <p:spPr>
          <a:xfrm>
            <a:off x="3560499" y="1075146"/>
            <a:ext cx="5514689" cy="5164103"/>
          </a:xfrm>
          <a:prstGeom prst="rect">
            <a:avLst/>
          </a:prstGeom>
        </p:spPr>
      </p:pic>
      <p:pic>
        <p:nvPicPr>
          <p:cNvPr id="5" name="Picture 6" descr="Text&#10;&#10;Description automatically generated">
            <a:extLst>
              <a:ext uri="{FF2B5EF4-FFF2-40B4-BE49-F238E27FC236}">
                <a16:creationId xmlns:a16="http://schemas.microsoft.com/office/drawing/2014/main" id="{D364CB1A-2DEC-4F1E-AEFB-C3C53DA3F567}"/>
              </a:ext>
            </a:extLst>
          </p:cNvPr>
          <p:cNvPicPr>
            <a:picLocks noChangeAspect="1"/>
          </p:cNvPicPr>
          <p:nvPr/>
        </p:nvPicPr>
        <p:blipFill rotWithShape="1">
          <a:blip r:embed="rId3"/>
          <a:srcRect t="637" r="43226" b="318"/>
          <a:stretch/>
        </p:blipFill>
        <p:spPr>
          <a:xfrm>
            <a:off x="8882040" y="1075146"/>
            <a:ext cx="2529474" cy="2986960"/>
          </a:xfrm>
          <a:prstGeom prst="rect">
            <a:avLst/>
          </a:prstGeom>
        </p:spPr>
      </p:pic>
      <p:sp>
        <p:nvSpPr>
          <p:cNvPr id="7" name="TextBox 6">
            <a:extLst>
              <a:ext uri="{FF2B5EF4-FFF2-40B4-BE49-F238E27FC236}">
                <a16:creationId xmlns:a16="http://schemas.microsoft.com/office/drawing/2014/main" id="{169B692F-CA02-453B-9B51-123FA446396D}"/>
              </a:ext>
            </a:extLst>
          </p:cNvPr>
          <p:cNvSpPr txBox="1"/>
          <p:nvPr/>
        </p:nvSpPr>
        <p:spPr>
          <a:xfrm>
            <a:off x="3563587" y="550380"/>
            <a:ext cx="7188199" cy="1292090"/>
          </a:xfrm>
          <a:prstGeom prst="rect">
            <a:avLst/>
          </a:prstGeom>
        </p:spPr>
        <p:txBody>
          <a:bodyPr rot="0" spcFirstLastPara="0" vertOverflow="overflow" horzOverflow="overflow" vert="horz" lIns="91440" tIns="45720" rIns="91440" bIns="45720" numCol="1" spcCol="0" rtlCol="0" fromWordArt="0" anchor="t" anchorCtr="0" forceAA="0" compatLnSpc="1">
            <a:prstTxWarp prst="textNoShape">
              <a:avLst/>
            </a:prstTxWarp>
            <a:normAutofit/>
          </a:bodyPr>
          <a:lstStyle/>
          <a:p>
            <a:pPr indent="-228600">
              <a:lnSpc>
                <a:spcPct val="90000"/>
              </a:lnSpc>
              <a:spcAft>
                <a:spcPts val="600"/>
              </a:spcAft>
              <a:buFont typeface="Arial" panose="020B0604020202020204" pitchFamily="34" charset="0"/>
              <a:buChar char="•"/>
            </a:pPr>
            <a:r>
              <a:rPr lang="en-US" dirty="0">
                <a:latin typeface="Amasis MT Pro Medium"/>
              </a:rPr>
              <a:t>PriorityEncoder.vhd</a:t>
            </a:r>
          </a:p>
        </p:txBody>
      </p:sp>
      <p:sp>
        <p:nvSpPr>
          <p:cNvPr id="10" name="TextBox 9">
            <a:extLst>
              <a:ext uri="{FF2B5EF4-FFF2-40B4-BE49-F238E27FC236}">
                <a16:creationId xmlns:a16="http://schemas.microsoft.com/office/drawing/2014/main" id="{C4AE8A72-B1F8-4403-B8C8-818D0BB8920D}"/>
              </a:ext>
            </a:extLst>
          </p:cNvPr>
          <p:cNvSpPr txBox="1"/>
          <p:nvPr/>
        </p:nvSpPr>
        <p:spPr>
          <a:xfrm>
            <a:off x="8414410" y="5979967"/>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endParaRPr lang="en-US" dirty="0">
              <a:cs typeface="Calibri"/>
            </a:endParaRPr>
          </a:p>
        </p:txBody>
      </p:sp>
    </p:spTree>
    <p:extLst>
      <p:ext uri="{BB962C8B-B14F-4D97-AF65-F5344CB8AC3E}">
        <p14:creationId xmlns:p14="http://schemas.microsoft.com/office/powerpoint/2010/main" val="24341035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5" name="Rectangle 11">
            <a:extLst>
              <a:ext uri="{FF2B5EF4-FFF2-40B4-BE49-F238E27FC236}">
                <a16:creationId xmlns:a16="http://schemas.microsoft.com/office/drawing/2014/main" id="{7CA0DAA6-33B8-4A25-810D-2F4D816FB4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5429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68383AC-C8FF-45B0-A3CD-5C21B296CF3F}"/>
              </a:ext>
            </a:extLst>
          </p:cNvPr>
          <p:cNvSpPr>
            <a:spLocks noGrp="1"/>
          </p:cNvSpPr>
          <p:nvPr>
            <p:ph type="title"/>
          </p:nvPr>
        </p:nvSpPr>
        <p:spPr>
          <a:xfrm>
            <a:off x="-61213" y="-64325"/>
            <a:ext cx="4126432" cy="893057"/>
          </a:xfrm>
          <a:prstGeom prst="ellipse">
            <a:avLst/>
          </a:prstGeom>
          <a:noFill/>
        </p:spPr>
        <p:txBody>
          <a:bodyPr vert="horz" lIns="91440" tIns="45720" rIns="91440" bIns="45720" rtlCol="0" anchor="b">
            <a:normAutofit fontScale="90000"/>
          </a:bodyPr>
          <a:lstStyle/>
          <a:p>
            <a:pPr marL="457200" indent="-457200">
              <a:buFont typeface="Arial"/>
              <a:buChar char="•"/>
            </a:pPr>
            <a:r>
              <a:rPr lang="en-US" sz="3400" kern="1200" dirty="0">
                <a:solidFill>
                  <a:schemeClr val="bg1"/>
                </a:solidFill>
                <a:latin typeface="Amasis MT Pro Medium"/>
              </a:rPr>
              <a:t>Simulazione</a:t>
            </a:r>
          </a:p>
        </p:txBody>
      </p:sp>
      <p:pic>
        <p:nvPicPr>
          <p:cNvPr id="7" name="Picture 7" descr="A picture containing treemap chart&#10;&#10;Description automatically generated">
            <a:extLst>
              <a:ext uri="{FF2B5EF4-FFF2-40B4-BE49-F238E27FC236}">
                <a16:creationId xmlns:a16="http://schemas.microsoft.com/office/drawing/2014/main" id="{D908CA9A-70F3-48E5-B584-D929A97CEF45}"/>
              </a:ext>
            </a:extLst>
          </p:cNvPr>
          <p:cNvPicPr>
            <a:picLocks noChangeAspect="1"/>
          </p:cNvPicPr>
          <p:nvPr/>
        </p:nvPicPr>
        <p:blipFill rotWithShape="1">
          <a:blip r:embed="rId3"/>
          <a:srcRect l="110" r="11868" b="528"/>
          <a:stretch/>
        </p:blipFill>
        <p:spPr>
          <a:xfrm>
            <a:off x="331961" y="946414"/>
            <a:ext cx="11526864" cy="5411315"/>
          </a:xfrm>
          <a:prstGeom prst="rect">
            <a:avLst/>
          </a:prstGeom>
          <a:solidFill>
            <a:srgbClr val="FFFFFF">
              <a:shade val="85000"/>
            </a:srgbClr>
          </a:solidFill>
          <a:scene3d>
            <a:camera prst="orthographicFront"/>
            <a:lightRig rig="twoPt" dir="t">
              <a:rot lat="0" lon="0" rev="7200000"/>
            </a:lightRig>
          </a:scene3d>
          <a:sp3d>
            <a:bevelT w="25400" h="19050"/>
            <a:contourClr>
              <a:srgbClr val="FFFFFF"/>
            </a:contourClr>
          </a:sp3d>
        </p:spPr>
      </p:pic>
    </p:spTree>
    <p:extLst>
      <p:ext uri="{BB962C8B-B14F-4D97-AF65-F5344CB8AC3E}">
        <p14:creationId xmlns:p14="http://schemas.microsoft.com/office/powerpoint/2010/main" val="34930796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2" name="Rectangle 21">
            <a:extLst>
              <a:ext uri="{FF2B5EF4-FFF2-40B4-BE49-F238E27FC236}">
                <a16:creationId xmlns:a16="http://schemas.microsoft.com/office/drawing/2014/main" id="{7CA0DAA6-33B8-4A25-810D-2F4D816FB4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4654297" cy="6858000"/>
          </a:xfrm>
          <a:prstGeom prst="rect">
            <a:avLst/>
          </a:prstGeom>
          <a:solidFill>
            <a:schemeClr val="tx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BFB5BDF-EA61-4DA4-BD95-562B47E621B5}"/>
              </a:ext>
            </a:extLst>
          </p:cNvPr>
          <p:cNvSpPr>
            <a:spLocks noGrp="1"/>
          </p:cNvSpPr>
          <p:nvPr>
            <p:ph type="title"/>
          </p:nvPr>
        </p:nvSpPr>
        <p:spPr>
          <a:xfrm>
            <a:off x="752968" y="2641097"/>
            <a:ext cx="3212623" cy="1575804"/>
          </a:xfrm>
          <a:noFill/>
        </p:spPr>
        <p:txBody>
          <a:bodyPr vert="horz" lIns="91440" tIns="45720" rIns="91440" bIns="45720" rtlCol="0" anchor="b">
            <a:normAutofit fontScale="90000"/>
          </a:bodyPr>
          <a:lstStyle/>
          <a:p>
            <a:r>
              <a:rPr lang="en-US" sz="4400" kern="1200" dirty="0">
                <a:solidFill>
                  <a:schemeClr val="bg1"/>
                </a:solidFill>
                <a:latin typeface="+mn-lt"/>
                <a:ea typeface="+mn-ea"/>
                <a:cs typeface="+mn-cs"/>
              </a:rPr>
              <a:t>Encoder BCD</a:t>
            </a:r>
            <a:br>
              <a:rPr lang="en-US" sz="4400" kern="1200" dirty="0">
                <a:solidFill>
                  <a:schemeClr val="bg1"/>
                </a:solidFill>
                <a:latin typeface="+mn-lt"/>
                <a:ea typeface="+mn-ea"/>
                <a:cs typeface="+mn-cs"/>
              </a:rPr>
            </a:br>
            <a:r>
              <a:rPr lang="en-US" sz="4400" kern="1200" dirty="0">
                <a:solidFill>
                  <a:schemeClr val="bg1"/>
                </a:solidFill>
                <a:latin typeface="+mn-lt"/>
                <a:ea typeface="+mn-ea"/>
                <a:cs typeface="+mn-cs"/>
              </a:rPr>
              <a:t>   on board</a:t>
            </a:r>
            <a:br>
              <a:rPr lang="en-US" sz="4400" kern="1200" dirty="0">
                <a:solidFill>
                  <a:schemeClr val="bg1"/>
                </a:solidFill>
                <a:latin typeface="+mn-lt"/>
                <a:ea typeface="+mn-ea"/>
                <a:cs typeface="+mn-cs"/>
              </a:rPr>
            </a:br>
            <a:br>
              <a:rPr lang="en-US" kern="1200" dirty="0">
                <a:solidFill>
                  <a:schemeClr val="bg1"/>
                </a:solidFill>
                <a:latin typeface="+mj-lt"/>
                <a:ea typeface="+mj-ea"/>
                <a:cs typeface="+mj-cs"/>
              </a:rPr>
            </a:br>
            <a:br>
              <a:rPr lang="en-US" kern="1200" dirty="0">
                <a:solidFill>
                  <a:schemeClr val="bg1"/>
                </a:solidFill>
                <a:latin typeface="+mj-lt"/>
                <a:ea typeface="+mj-ea"/>
                <a:cs typeface="+mj-cs"/>
              </a:rPr>
            </a:br>
            <a:endParaRPr lang="en-US" kern="1200" dirty="0">
              <a:solidFill>
                <a:schemeClr val="bg1"/>
              </a:solidFill>
              <a:latin typeface="+mj-lt"/>
              <a:ea typeface="+mj-ea"/>
              <a:cs typeface="+mj-cs"/>
            </a:endParaRPr>
          </a:p>
        </p:txBody>
      </p:sp>
      <p:sp>
        <p:nvSpPr>
          <p:cNvPr id="17" name="Title 1">
            <a:extLst>
              <a:ext uri="{FF2B5EF4-FFF2-40B4-BE49-F238E27FC236}">
                <a16:creationId xmlns:a16="http://schemas.microsoft.com/office/drawing/2014/main" id="{12256953-0C6B-4F5F-81D9-6E4B5929706E}"/>
              </a:ext>
            </a:extLst>
          </p:cNvPr>
          <p:cNvSpPr txBox="1">
            <a:spLocks/>
          </p:cNvSpPr>
          <p:nvPr/>
        </p:nvSpPr>
        <p:spPr>
          <a:xfrm>
            <a:off x="605844" y="3338184"/>
            <a:ext cx="3867685" cy="1757433"/>
          </a:xfrm>
          <a:prstGeom prst="rect">
            <a:avLst/>
          </a:prstGeom>
          <a:noFill/>
        </p:spPr>
        <p:txBody>
          <a:bodyPr vert="horz" lIns="91440" tIns="45720" rIns="91440" bIns="45720" rtlCol="0">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spcBef>
                <a:spcPts val="1000"/>
              </a:spcBef>
            </a:pPr>
            <a:r>
              <a:rPr lang="en-US" sz="2400" kern="1200" dirty="0">
                <a:solidFill>
                  <a:schemeClr val="bg1"/>
                </a:solidFill>
                <a:latin typeface="+mj-lt"/>
                <a:ea typeface="+mj-ea"/>
                <a:cs typeface="+mj-cs"/>
              </a:rPr>
              <a:t>Gli ingressi e le uscite sono assegnati come in figura</a:t>
            </a:r>
            <a:endParaRPr lang="en-US" sz="2200" kern="1200" dirty="0">
              <a:solidFill>
                <a:schemeClr val="bg1"/>
              </a:solidFill>
              <a:latin typeface="+mn-lt"/>
              <a:ea typeface="+mn-ea"/>
              <a:cs typeface="+mn-cs"/>
            </a:endParaRPr>
          </a:p>
        </p:txBody>
      </p:sp>
      <p:pic>
        <p:nvPicPr>
          <p:cNvPr id="5" name="Immagine 4" descr="Immagine che contiene testo, elettronico, circuito&#10;&#10;Descrizione generata automaticamente">
            <a:extLst>
              <a:ext uri="{FF2B5EF4-FFF2-40B4-BE49-F238E27FC236}">
                <a16:creationId xmlns:a16="http://schemas.microsoft.com/office/drawing/2014/main" id="{57B19E94-55FB-4295-89E7-B5E8CBD30A15}"/>
              </a:ext>
            </a:extLst>
          </p:cNvPr>
          <p:cNvPicPr>
            <a:picLocks noChangeAspect="1"/>
          </p:cNvPicPr>
          <p:nvPr/>
        </p:nvPicPr>
        <p:blipFill rotWithShape="1">
          <a:blip r:embed="rId3">
            <a:extLst>
              <a:ext uri="{28A0092B-C50C-407E-A947-70E740481C1C}">
                <a14:useLocalDpi xmlns:a14="http://schemas.microsoft.com/office/drawing/2010/main" val="0"/>
              </a:ext>
            </a:extLst>
          </a:blip>
          <a:srcRect t="566" r="-1" b="-1"/>
          <a:stretch/>
        </p:blipFill>
        <p:spPr>
          <a:xfrm>
            <a:off x="4473529" y="0"/>
            <a:ext cx="7718471" cy="6858000"/>
          </a:xfrm>
          <a:prstGeom prst="rect">
            <a:avLst/>
          </a:prstGeom>
        </p:spPr>
      </p:pic>
    </p:spTree>
    <p:extLst>
      <p:ext uri="{BB962C8B-B14F-4D97-AF65-F5344CB8AC3E}">
        <p14:creationId xmlns:p14="http://schemas.microsoft.com/office/powerpoint/2010/main" val="25736506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15F69-B7CC-4B6D-8B24-5F1F1E93F155}"/>
              </a:ext>
            </a:extLst>
          </p:cNvPr>
          <p:cNvSpPr>
            <a:spLocks noGrp="1"/>
          </p:cNvSpPr>
          <p:nvPr>
            <p:ph type="title"/>
          </p:nvPr>
        </p:nvSpPr>
        <p:spPr>
          <a:xfrm>
            <a:off x="838200" y="-779"/>
            <a:ext cx="10515600" cy="1325563"/>
          </a:xfrm>
        </p:spPr>
        <p:txBody>
          <a:bodyPr>
            <a:normAutofit/>
          </a:bodyPr>
          <a:lstStyle/>
          <a:p>
            <a:r>
              <a:rPr lang="en-US" sz="3600" dirty="0">
                <a:latin typeface="Amasis MT Pro Medium"/>
                <a:cs typeface="Calibri Light"/>
              </a:rPr>
              <a:t>Video illustrativo di funzionamento sulla scheda</a:t>
            </a:r>
            <a:endParaRPr lang="en-US" sz="3600" dirty="0">
              <a:latin typeface="Amasis MT Pro Medium"/>
            </a:endParaRPr>
          </a:p>
        </p:txBody>
      </p:sp>
      <p:pic>
        <p:nvPicPr>
          <p:cNvPr id="5" name="WhatsApp Video 2021-10-27 at 15.47.42">
            <a:hlinkClick r:id="" action="ppaction://media"/>
            <a:extLst>
              <a:ext uri="{FF2B5EF4-FFF2-40B4-BE49-F238E27FC236}">
                <a16:creationId xmlns:a16="http://schemas.microsoft.com/office/drawing/2014/main" id="{02E55B0C-362E-433B-BEFB-A9A643657EAF}"/>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rot="16200000">
            <a:off x="3472483" y="-1000126"/>
            <a:ext cx="5247033" cy="9543264"/>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3635831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762"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Viola">
      <a:dk1>
        <a:sysClr val="windowText" lastClr="000000"/>
      </a:dk1>
      <a:lt1>
        <a:sysClr val="window" lastClr="FFFFFF"/>
      </a:lt1>
      <a:dk2>
        <a:srgbClr val="373545"/>
      </a:dk2>
      <a:lt2>
        <a:srgbClr val="DCD8DC"/>
      </a:lt2>
      <a:accent1>
        <a:srgbClr val="AD84C6"/>
      </a:accent1>
      <a:accent2>
        <a:srgbClr val="8784C7"/>
      </a:accent2>
      <a:accent3>
        <a:srgbClr val="5D739A"/>
      </a:accent3>
      <a:accent4>
        <a:srgbClr val="6997AF"/>
      </a:accent4>
      <a:accent5>
        <a:srgbClr val="84ACB6"/>
      </a:accent5>
      <a:accent6>
        <a:srgbClr val="6F8183"/>
      </a:accent6>
      <a:hlink>
        <a:srgbClr val="69A020"/>
      </a:hlink>
      <a:folHlink>
        <a:srgbClr val="8C8C8C"/>
      </a:folHlink>
    </a:clrScheme>
    <a:fontScheme name="Office Them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i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21</TotalTime>
  <Words>132</Words>
  <Application>Microsoft Office PowerPoint</Application>
  <PresentationFormat>Widescreen</PresentationFormat>
  <Paragraphs>20</Paragraphs>
  <Slides>7</Slides>
  <Notes>2</Notes>
  <HiddenSlides>0</HiddenSlides>
  <MMClips>1</MMClips>
  <ScaleCrop>false</ScaleCrop>
  <HeadingPairs>
    <vt:vector size="6" baseType="variant">
      <vt:variant>
        <vt:lpstr>Caratteri utilizzati</vt:lpstr>
      </vt:variant>
      <vt:variant>
        <vt:i4>4</vt:i4>
      </vt:variant>
      <vt:variant>
        <vt:lpstr>Tema</vt:lpstr>
      </vt:variant>
      <vt:variant>
        <vt:i4>1</vt:i4>
      </vt:variant>
      <vt:variant>
        <vt:lpstr>Titoli diapositive</vt:lpstr>
      </vt:variant>
      <vt:variant>
        <vt:i4>7</vt:i4>
      </vt:variant>
    </vt:vector>
  </HeadingPairs>
  <TitlesOfParts>
    <vt:vector size="12" baseType="lpstr">
      <vt:lpstr>Amasis MT Pro Medium</vt:lpstr>
      <vt:lpstr>Arial</vt:lpstr>
      <vt:lpstr>Calibri</vt:lpstr>
      <vt:lpstr>Calibri Light</vt:lpstr>
      <vt:lpstr>office theme</vt:lpstr>
      <vt:lpstr>Encoder BCD</vt:lpstr>
      <vt:lpstr>Schema sintetico</vt:lpstr>
      <vt:lpstr>Codice</vt:lpstr>
      <vt:lpstr>Codice</vt:lpstr>
      <vt:lpstr>Simulazione</vt:lpstr>
      <vt:lpstr>Encoder BCD    on board   </vt:lpstr>
      <vt:lpstr>Video illustrativo di funzionamento sulla scheda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lastModifiedBy>MATTEO CONTI</cp:lastModifiedBy>
  <cp:revision>99</cp:revision>
  <dcterms:created xsi:type="dcterms:W3CDTF">2021-10-27T08:39:30Z</dcterms:created>
  <dcterms:modified xsi:type="dcterms:W3CDTF">2021-10-28T06:32:38Z</dcterms:modified>
</cp:coreProperties>
</file>

<file path=docProps/thumbnail.jpeg>
</file>